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  <p:sldMasterId id="2147483779" r:id="rId2"/>
  </p:sldMasterIdLst>
  <p:notesMasterIdLst>
    <p:notesMasterId r:id="rId12"/>
  </p:notesMasterIdLst>
  <p:sldIdLst>
    <p:sldId id="256" r:id="rId3"/>
    <p:sldId id="271" r:id="rId4"/>
    <p:sldId id="279" r:id="rId5"/>
    <p:sldId id="272" r:id="rId6"/>
    <p:sldId id="274" r:id="rId7"/>
    <p:sldId id="286" r:id="rId8"/>
    <p:sldId id="276" r:id="rId9"/>
    <p:sldId id="283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83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51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F5201-6CB3-4F10-BDD6-C554018A207A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46B0F-DBF0-47BD-867B-2DD64E6377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466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ru-RU" dirty="0">
                <a:solidFill>
                  <a:srgbClr val="000000"/>
                </a:solidFill>
                <a:latin typeface="Oswald" panose="020B0604020202020204" charset="-52"/>
              </a:rPr>
              <a:t>1 543</a:t>
            </a:r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</a:rPr>
              <a:t>1 - сменных</a:t>
            </a:r>
            <a:endParaRPr lang="ru-RU" dirty="0">
              <a:latin typeface="Arial" panose="020B0604020202020204" pitchFamily="34" charset="0"/>
            </a:endParaRPr>
          </a:p>
          <a:p>
            <a:pPr algn="r"/>
            <a:r>
              <a:rPr lang="ru-RU" dirty="0">
                <a:solidFill>
                  <a:srgbClr val="000000"/>
                </a:solidFill>
                <a:latin typeface="Oswald" panose="020B0604020202020204" charset="-52"/>
              </a:rPr>
              <a:t>3 647</a:t>
            </a:r>
            <a:endParaRPr lang="ru-RU" dirty="0">
              <a:latin typeface="Arial" panose="020B0604020202020204" pitchFamily="34" charset="0"/>
            </a:endParaRPr>
          </a:p>
          <a:p>
            <a:r>
              <a:rPr lang="kk-KZ" dirty="0">
                <a:solidFill>
                  <a:srgbClr val="000000"/>
                </a:solidFill>
                <a:latin typeface="Arial Narrow" panose="020B0606020202030204" pitchFamily="34" charset="0"/>
              </a:rPr>
              <a:t>2-сменных</a:t>
            </a:r>
            <a:endParaRPr lang="ru-RU" dirty="0">
              <a:latin typeface="Arial" panose="020B0604020202020204" pitchFamily="34" charset="0"/>
            </a:endParaRPr>
          </a:p>
          <a:p>
            <a:pPr algn="r"/>
            <a:r>
              <a:rPr lang="ru-RU" dirty="0">
                <a:solidFill>
                  <a:srgbClr val="000000"/>
                </a:solidFill>
                <a:latin typeface="Oswald" panose="020B0604020202020204" charset="-52"/>
              </a:rPr>
              <a:t>78 </a:t>
            </a:r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</a:rPr>
              <a:t> 3-сменных</a:t>
            </a:r>
            <a:endParaRPr lang="ru-RU" dirty="0">
              <a:latin typeface="Arial" panose="020B0604020202020204" pitchFamily="34" charset="0"/>
            </a:endParaRPr>
          </a:p>
          <a:p>
            <a:pPr algn="r"/>
            <a:r>
              <a:rPr lang="ru-RU" dirty="0">
                <a:solidFill>
                  <a:srgbClr val="000000"/>
                </a:solidFill>
                <a:latin typeface="Oswald" panose="020B0604020202020204" charset="-52"/>
              </a:rPr>
              <a:t>28 </a:t>
            </a:r>
            <a:endParaRPr lang="ru-RU" dirty="0">
              <a:latin typeface="Arial" panose="020B0604020202020204" pitchFamily="34" charset="0"/>
            </a:endParaRPr>
          </a:p>
          <a:p>
            <a:r>
              <a:rPr lang="kk-KZ" dirty="0">
                <a:solidFill>
                  <a:srgbClr val="000000"/>
                </a:solidFill>
                <a:latin typeface="Arial Narrow" panose="020B0606020202030204" pitchFamily="34" charset="0"/>
              </a:rPr>
              <a:t>аварийных</a:t>
            </a:r>
            <a:endParaRPr lang="ru-RU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E8F37-10E8-4BB2-A8EA-38FDA1DEF54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098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ru-RU" dirty="0">
                <a:solidFill>
                  <a:srgbClr val="000000"/>
                </a:solidFill>
                <a:latin typeface="Oswald" panose="020B0604020202020204" charset="-52"/>
              </a:rPr>
              <a:t>1 543</a:t>
            </a:r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</a:rPr>
              <a:t>1 - сменных</a:t>
            </a:r>
            <a:endParaRPr lang="ru-RU" dirty="0">
              <a:latin typeface="Arial" panose="020B0604020202020204" pitchFamily="34" charset="0"/>
            </a:endParaRPr>
          </a:p>
          <a:p>
            <a:pPr algn="r"/>
            <a:r>
              <a:rPr lang="ru-RU" dirty="0">
                <a:solidFill>
                  <a:srgbClr val="000000"/>
                </a:solidFill>
                <a:latin typeface="Oswald" panose="020B0604020202020204" charset="-52"/>
              </a:rPr>
              <a:t>3 647</a:t>
            </a:r>
            <a:endParaRPr lang="ru-RU" dirty="0">
              <a:latin typeface="Arial" panose="020B0604020202020204" pitchFamily="34" charset="0"/>
            </a:endParaRPr>
          </a:p>
          <a:p>
            <a:r>
              <a:rPr lang="kk-KZ" dirty="0">
                <a:solidFill>
                  <a:srgbClr val="000000"/>
                </a:solidFill>
                <a:latin typeface="Arial Narrow" panose="020B0606020202030204" pitchFamily="34" charset="0"/>
              </a:rPr>
              <a:t>2-сменных</a:t>
            </a:r>
            <a:endParaRPr lang="ru-RU" dirty="0">
              <a:latin typeface="Arial" panose="020B0604020202020204" pitchFamily="34" charset="0"/>
            </a:endParaRPr>
          </a:p>
          <a:p>
            <a:pPr algn="r"/>
            <a:r>
              <a:rPr lang="ru-RU" dirty="0">
                <a:solidFill>
                  <a:srgbClr val="000000"/>
                </a:solidFill>
                <a:latin typeface="Oswald" panose="020B0604020202020204" charset="-52"/>
              </a:rPr>
              <a:t>78 </a:t>
            </a:r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</a:rPr>
              <a:t> 3-сменных</a:t>
            </a:r>
            <a:endParaRPr lang="ru-RU" dirty="0">
              <a:latin typeface="Arial" panose="020B0604020202020204" pitchFamily="34" charset="0"/>
            </a:endParaRPr>
          </a:p>
          <a:p>
            <a:pPr algn="r"/>
            <a:r>
              <a:rPr lang="ru-RU" dirty="0">
                <a:solidFill>
                  <a:srgbClr val="000000"/>
                </a:solidFill>
                <a:latin typeface="Oswald" panose="020B0604020202020204" charset="-52"/>
              </a:rPr>
              <a:t>28 </a:t>
            </a:r>
            <a:endParaRPr lang="ru-RU" dirty="0">
              <a:latin typeface="Arial" panose="020B0604020202020204" pitchFamily="34" charset="0"/>
            </a:endParaRPr>
          </a:p>
          <a:p>
            <a:r>
              <a:rPr lang="kk-KZ" dirty="0">
                <a:solidFill>
                  <a:srgbClr val="000000"/>
                </a:solidFill>
                <a:latin typeface="Arial Narrow" panose="020B0606020202030204" pitchFamily="34" charset="0"/>
              </a:rPr>
              <a:t>аварийных</a:t>
            </a:r>
            <a:endParaRPr lang="ru-RU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E8F37-10E8-4BB2-A8EA-38FDA1DEF54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880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170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922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3274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0882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5990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31350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8138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3972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8208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569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99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6643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034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2257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626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028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952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188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033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370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721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211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912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206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 rot="10800000" flipV="1">
            <a:off x="1271462" y="624489"/>
            <a:ext cx="9217023" cy="1059311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завершении 2020-2021 учебного года в организациях образования Акмолинской области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112224" y="5085184"/>
            <a:ext cx="3960812" cy="1223540"/>
          </a:xfrm>
        </p:spPr>
        <p:txBody>
          <a:bodyPr>
            <a:noAutofit/>
          </a:bodyPr>
          <a:lstStyle/>
          <a:p>
            <a:pPr algn="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Сулейменова А.Т.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руководитель отдела дошкольного и общего среднего образования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9674" y="1768216"/>
            <a:ext cx="5400601" cy="3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727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FA8814D-52A4-4B18-974A-E48207F93B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0169" r="1695" b="718"/>
          <a:stretch/>
        </p:blipFill>
        <p:spPr>
          <a:xfrm>
            <a:off x="1847528" y="623751"/>
            <a:ext cx="3836475" cy="5610497"/>
          </a:xfrm>
          <a:prstGeom prst="rect">
            <a:avLst/>
          </a:prstGeom>
          <a:ln w="76200" cap="sq" cmpd="thickThin">
            <a:solidFill>
              <a:srgbClr val="2683C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E065A77-EE6C-4224-BE72-B1CDDC9C41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1303" t="605" b="2544"/>
          <a:stretch/>
        </p:blipFill>
        <p:spPr>
          <a:xfrm>
            <a:off x="6358708" y="623751"/>
            <a:ext cx="3926620" cy="5566307"/>
          </a:xfrm>
          <a:prstGeom prst="rect">
            <a:avLst/>
          </a:prstGeom>
          <a:ln w="76200" cap="sq" cmpd="thickThin">
            <a:solidFill>
              <a:srgbClr val="2683C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4250682-B68E-4E41-9633-B3C392A0B4D2}"/>
              </a:ext>
            </a:extLst>
          </p:cNvPr>
          <p:cNvSpPr txBox="1"/>
          <p:nvPr/>
        </p:nvSpPr>
        <p:spPr>
          <a:xfrm>
            <a:off x="0" y="-20367"/>
            <a:ext cx="1219200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 Narrow" pitchFamily="34" charset="0"/>
                <a:cs typeface="Arial" pitchFamily="34" charset="0"/>
              </a:rPr>
              <a:t>ПРИКАЗ О ЗАВЕРШЕНИИ 2020-2021 УЧЕБНОГО ГОДА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70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756" y="2572544"/>
            <a:ext cx="275151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Форматы проведения: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64756" y="1363456"/>
            <a:ext cx="275150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Цель мероприятия: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807208" y="1250553"/>
            <a:ext cx="826796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подведение итогов 2020-2021 учебного года, переход учащихся из класса в класс  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для 11 классов прощание со школой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12658" y="4269515"/>
            <a:ext cx="1561110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Рекомендации по обеспечению комплекса мер безопасности: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858830" y="4269515"/>
            <a:ext cx="9128055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инструктирование всех участников о порядке проведения «П</a:t>
            </a:r>
            <a:r>
              <a:rPr lang="kk-KZ" dirty="0">
                <a:latin typeface="Arial Narrow" panose="020B0606020202030204" pitchFamily="34" charset="0"/>
                <a:cs typeface="Arial" panose="020B0604020202020204" pitchFamily="34" charset="0"/>
              </a:rPr>
              <a:t>оследнего звонка»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 и соблюдении требований безопасности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dirty="0">
                <a:latin typeface="Arial Narrow" panose="020B0606020202030204" pitchFamily="34" charset="0"/>
                <a:cs typeface="Arial" panose="020B0604020202020204" pitchFamily="34" charset="0"/>
              </a:rPr>
              <a:t>нанесение разметки на территории и в здании школы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dirty="0">
                <a:latin typeface="Arial Narrow" panose="020B0606020202030204" pitchFamily="34" charset="0"/>
                <a:cs typeface="Arial" panose="020B0604020202020204" pitchFamily="34" charset="0"/>
              </a:rPr>
              <a:t>участие не более одного из родителей или законных представителей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dirty="0">
                <a:latin typeface="Arial Narrow" panose="020B0606020202030204" pitchFamily="34" charset="0"/>
                <a:cs typeface="Arial" panose="020B0604020202020204" pitchFamily="34" charset="0"/>
              </a:rPr>
              <a:t>обеспечение масочного режима и соблюдение дистанции не менее 1,5 метра между участниками мероприятия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887785" y="2216895"/>
            <a:ext cx="9099100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kk-KZ" dirty="0">
                <a:latin typeface="Arial Narrow" panose="020B0606020202030204" pitchFamily="34" charset="0"/>
                <a:cs typeface="Arial" panose="020B0604020202020204" pitchFamily="34" charset="0"/>
              </a:rPr>
              <a:t>на открытом воздухе во дворе школы 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для 9,11 классов</a:t>
            </a:r>
            <a:r>
              <a:rPr lang="ru-RU">
                <a:latin typeface="Arial Narrow" panose="020B0606020202030204" pitchFamily="34" charset="0"/>
                <a:cs typeface="Arial" panose="020B0604020202020204" pitchFamily="34" charset="0"/>
              </a:rPr>
              <a:t>, школ 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до </a:t>
            </a:r>
            <a:r>
              <a:rPr lang="ru-RU">
                <a:latin typeface="Arial Narrow" panose="020B0606020202030204" pitchFamily="34" charset="0"/>
                <a:cs typeface="Arial" panose="020B0604020202020204" pitchFamily="34" charset="0"/>
              </a:rPr>
              <a:t>300 учащихся, </a:t>
            </a:r>
            <a:r>
              <a:rPr lang="kk-KZ" dirty="0">
                <a:latin typeface="Arial Narrow" panose="020B0606020202030204" pitchFamily="34" charset="0"/>
                <a:cs typeface="Arial" panose="020B0604020202020204" pitchFamily="34" charset="0"/>
              </a:rPr>
              <a:t>(торжественная линейка) по согласованию с Главными санитарными врачами регионов с соблюдением санитарных норм, </a:t>
            </a: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kk-KZ" dirty="0">
                <a:latin typeface="Arial Narrow" panose="020B0606020202030204" pitchFamily="34" charset="0"/>
                <a:cs typeface="Arial" panose="020B0604020202020204" pitchFamily="34" charset="0"/>
              </a:rPr>
              <a:t>в классе (в форме классного часа)</a:t>
            </a:r>
          </a:p>
          <a:p>
            <a:pPr indent="-285750" algn="just">
              <a:buFont typeface="Wingdings" panose="05000000000000000000" pitchFamily="2" charset="2"/>
              <a:buChar char="ü"/>
            </a:pPr>
            <a:r>
              <a:rPr lang="kk-KZ" dirty="0">
                <a:latin typeface="Arial Narrow" panose="020B0606020202030204" pitchFamily="34" charset="0"/>
                <a:cs typeface="Arial" panose="020B0604020202020204" pitchFamily="34" charset="0"/>
              </a:rPr>
              <a:t>онлайн (в форме классного часа)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49509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 Narrow" pitchFamily="34" charset="0"/>
                <a:cs typeface="Arial" pitchFamily="34" charset="0"/>
              </a:rPr>
              <a:t>Приказ МОН РК №  203 от 5 мая 2021 года «Об утверждении сроков завершения </a:t>
            </a:r>
          </a:p>
          <a:p>
            <a:pPr algn="ctr"/>
            <a:r>
              <a:rPr lang="ru-RU" sz="1400" dirty="0">
                <a:latin typeface="Arial Narrow" pitchFamily="34" charset="0"/>
                <a:cs typeface="Arial" pitchFamily="34" charset="0"/>
              </a:rPr>
              <a:t>2020-2021 учебного года и проведения итоговой аттестации обучающихся в организациях среднего образования»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E903A36-7EF6-4908-A470-4BBF26857038}"/>
              </a:ext>
            </a:extLst>
          </p:cNvPr>
          <p:cNvSpPr txBox="1"/>
          <p:nvPr/>
        </p:nvSpPr>
        <p:spPr>
          <a:xfrm>
            <a:off x="0" y="-20367"/>
            <a:ext cx="1219200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ПОСЛЕДНИЙ ЗВОНОК 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25 МАЯ</a:t>
            </a:r>
            <a:endParaRPr lang="ru-RU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56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3">
            <a:extLst>
              <a:ext uri="{FF2B5EF4-FFF2-40B4-BE49-F238E27FC236}">
                <a16:creationId xmlns="" xmlns:a16="http://schemas.microsoft.com/office/drawing/2014/main" id="{5DAE98CB-DE8F-4301-B7CC-DC694D0E1326}"/>
              </a:ext>
            </a:extLst>
          </p:cNvPr>
          <p:cNvSpPr txBox="1">
            <a:spLocks/>
          </p:cNvSpPr>
          <p:nvPr/>
        </p:nvSpPr>
        <p:spPr bwMode="auto">
          <a:xfrm>
            <a:off x="1140030" y="109028"/>
            <a:ext cx="11051969" cy="5883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 ИТОГОВАЯ АТТЕСТАЦИЯ 2020 – 2021 УЧЕБНОГО ГОДА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594010" y="1798236"/>
            <a:ext cx="56982" cy="4428828"/>
          </a:xfrm>
          <a:prstGeom prst="line">
            <a:avLst/>
          </a:prstGeom>
          <a:ln>
            <a:solidFill>
              <a:srgbClr val="2543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CRMSH_02\Desktop\Нуржауган\185578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73" r="23532"/>
          <a:stretch/>
        </p:blipFill>
        <p:spPr bwMode="auto">
          <a:xfrm>
            <a:off x="218314" y="581041"/>
            <a:ext cx="703402" cy="69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704" y="4938293"/>
            <a:ext cx="54499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 Narrow" pitchFamily="34" charset="0"/>
                <a:cs typeface="Arial" pitchFamily="34" charset="0"/>
              </a:rPr>
              <a:t>Казахский язык и литература</a:t>
            </a:r>
            <a:r>
              <a:rPr lang="ru-RU" dirty="0">
                <a:latin typeface="Arial Narrow" pitchFamily="34" charset="0"/>
                <a:cs typeface="Arial" pitchFamily="34" charset="0"/>
              </a:rPr>
              <a:t> в классах с русским/узбекским/уйгурским/таджикским языком обучения </a:t>
            </a:r>
          </a:p>
          <a:p>
            <a:pPr algn="just"/>
            <a:r>
              <a:rPr lang="ru-RU" dirty="0">
                <a:latin typeface="Arial Narrow" pitchFamily="34" charset="0"/>
                <a:cs typeface="Arial" pitchFamily="34" charset="0"/>
              </a:rPr>
              <a:t>русский язык и литература в классах с казахским языком обучения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91508" y="1023634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28 мая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0670" y="3006361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2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июня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14484" y="4460904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5 июня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439" y="1385838"/>
            <a:ext cx="53534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 Narrow" pitchFamily="34" charset="0"/>
                <a:cs typeface="Arial" pitchFamily="34" charset="0"/>
              </a:rPr>
              <a:t>Казахский язык/Русский язык и родной язык </a:t>
            </a:r>
            <a:r>
              <a:rPr lang="ru-RU" dirty="0">
                <a:latin typeface="Arial Narrow" pitchFamily="34" charset="0"/>
                <a:cs typeface="Arial" pitchFamily="34" charset="0"/>
              </a:rPr>
              <a:t>для школ с уйгурским/таджикским/узбекским языком обучения в форме эссе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37193" y="3482061"/>
            <a:ext cx="4003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itchFamily="34" charset="0"/>
                <a:cs typeface="Arial" pitchFamily="34" charset="0"/>
              </a:rPr>
              <a:t>Математика (Алгебра) 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2699" y="6246679"/>
            <a:ext cx="10887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 Narrow" pitchFamily="34" charset="0"/>
                <a:cs typeface="Arial" pitchFamily="34" charset="0"/>
              </a:rPr>
              <a:t>Повторная </a:t>
            </a:r>
            <a:r>
              <a:rPr lang="ru-RU" sz="1600" b="1" dirty="0">
                <a:latin typeface="Arial Narrow" pitchFamily="34" charset="0"/>
                <a:cs typeface="Arial" pitchFamily="34" charset="0"/>
              </a:rPr>
              <a:t>итоговая аттестация</a:t>
            </a:r>
            <a:r>
              <a:rPr lang="ru-RU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1" dirty="0">
                <a:latin typeface="Arial Narrow" pitchFamily="34" charset="0"/>
                <a:cs typeface="Arial" pitchFamily="34" charset="0"/>
              </a:rPr>
              <a:t>обучающихся 9 (10), 11 </a:t>
            </a:r>
            <a:r>
              <a:rPr lang="kk-KZ" sz="1600" b="1" dirty="0">
                <a:latin typeface="Arial Narrow" pitchFamily="34" charset="0"/>
                <a:cs typeface="Arial" pitchFamily="34" charset="0"/>
              </a:rPr>
              <a:t>(12)</a:t>
            </a:r>
            <a:r>
              <a:rPr lang="ru-RU" sz="1600" b="1" dirty="0">
                <a:latin typeface="Arial Narrow" pitchFamily="34" charset="0"/>
                <a:cs typeface="Arial" pitchFamily="34" charset="0"/>
              </a:rPr>
              <a:t>  классов </a:t>
            </a:r>
            <a:r>
              <a:rPr lang="ru-RU" sz="1600" dirty="0">
                <a:latin typeface="Arial Narrow" pitchFamily="34" charset="0"/>
                <a:cs typeface="Arial" pitchFamily="34" charset="0"/>
              </a:rPr>
              <a:t>(при необходимости) с соблюдением санитарных требований проводится </a:t>
            </a:r>
            <a:r>
              <a:rPr lang="ru-RU" sz="1600" b="1" dirty="0">
                <a:latin typeface="Arial Narrow" pitchFamily="34" charset="0"/>
                <a:cs typeface="Arial" pitchFamily="34" charset="0"/>
              </a:rPr>
              <a:t>с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11 по </a:t>
            </a:r>
            <a:r>
              <a:rPr lang="kk-KZ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20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июня 2021 года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E903A36-7EF6-4908-A470-4BBF26857038}"/>
              </a:ext>
            </a:extLst>
          </p:cNvPr>
          <p:cNvSpPr txBox="1"/>
          <p:nvPr/>
        </p:nvSpPr>
        <p:spPr>
          <a:xfrm>
            <a:off x="0" y="-20367"/>
            <a:ext cx="1219200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 Narrow" pitchFamily="34" charset="0"/>
                <a:cs typeface="Arial" pitchFamily="34" charset="0"/>
              </a:rPr>
              <a:t>ДЛЯ ОБУЧАЮЩИХСЯ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9 (10) КЛАССОВ </a:t>
            </a:r>
            <a:r>
              <a:rPr lang="ru-RU" sz="2400" dirty="0">
                <a:latin typeface="Arial Narrow" pitchFamily="34" charset="0"/>
                <a:cs typeface="Arial" pitchFamily="34" charset="0"/>
              </a:rPr>
              <a:t>ПИСЬМЕННЫЕ ЭКЗАМЕНЫ: 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9A4AC6DE-7683-4424-A17C-E7D5415A3E57}"/>
              </a:ext>
            </a:extLst>
          </p:cNvPr>
          <p:cNvSpPr/>
          <p:nvPr/>
        </p:nvSpPr>
        <p:spPr>
          <a:xfrm>
            <a:off x="5679100" y="1352130"/>
            <a:ext cx="6521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dirty="0">
                <a:latin typeface="Arial Narrow" panose="020B0606020202030204" pitchFamily="34" charset="0"/>
              </a:rPr>
              <a:t>Эссе из 100-150 слов</a:t>
            </a:r>
            <a:r>
              <a:rPr lang="kk-KZ" dirty="0"/>
              <a:t> </a:t>
            </a:r>
            <a:r>
              <a:rPr lang="kk-KZ" dirty="0">
                <a:latin typeface="Arial Narrow" panose="020B0606020202030204" pitchFamily="34" charset="0"/>
              </a:rPr>
              <a:t>на основе 2-х текстов </a:t>
            </a:r>
            <a:r>
              <a:rPr lang="kk-KZ" dirty="0"/>
              <a:t> </a:t>
            </a:r>
            <a:r>
              <a:rPr lang="kk-KZ" i="1" dirty="0">
                <a:latin typeface="Arial Narrow" pitchFamily="34" charset="0"/>
                <a:cs typeface="Times New Roman" panose="02020603050405020304" pitchFamily="18" charset="0"/>
              </a:rPr>
              <a:t>(объем -  400-450 слов).</a:t>
            </a:r>
            <a:r>
              <a:rPr lang="kk-KZ" dirty="0">
                <a:latin typeface="Arial Narrow" panose="020B0606020202030204" pitchFamily="34" charset="0"/>
              </a:rPr>
              <a:t> </a:t>
            </a:r>
          </a:p>
          <a:p>
            <a:r>
              <a:rPr lang="kk-KZ" dirty="0">
                <a:latin typeface="Arial Narrow" panose="020B0606020202030204" pitchFamily="34" charset="0"/>
              </a:rPr>
              <a:t>Максимальный балл- </a:t>
            </a:r>
            <a:r>
              <a:rPr lang="kk-KZ" b="1" dirty="0">
                <a:latin typeface="Arial Narrow" panose="020B0606020202030204" pitchFamily="34" charset="0"/>
              </a:rPr>
              <a:t>20</a:t>
            </a:r>
            <a:r>
              <a:rPr lang="kk-KZ" dirty="0">
                <a:latin typeface="Arial Narrow" panose="020B0606020202030204" pitchFamily="34" charset="0"/>
              </a:rPr>
              <a:t> </a:t>
            </a:r>
            <a:r>
              <a:rPr lang="kk-KZ" i="1" dirty="0">
                <a:latin typeface="Arial Narrow" panose="020B0606020202030204" pitchFamily="34" charset="0"/>
              </a:rPr>
              <a:t>(ко</a:t>
            </a:r>
            <a:r>
              <a:rPr lang="ru-RU" i="1" dirty="0" err="1">
                <a:latin typeface="Arial Narrow" panose="020B0606020202030204" pitchFamily="34" charset="0"/>
              </a:rPr>
              <a:t>ммуникативная</a:t>
            </a:r>
            <a:r>
              <a:rPr lang="ru-RU" i="1" dirty="0">
                <a:latin typeface="Arial Narrow" panose="020B0606020202030204" pitchFamily="34" charset="0"/>
              </a:rPr>
              <a:t> компетенция -10 б; языковая компетенция - 10 б.)</a:t>
            </a:r>
          </a:p>
          <a:p>
            <a:r>
              <a:rPr lang="ru-RU" dirty="0">
                <a:latin typeface="Arial Narrow" panose="020B0606020202030204" pitchFamily="34" charset="0"/>
              </a:rPr>
              <a:t>Время проведения - </a:t>
            </a:r>
            <a:r>
              <a:rPr lang="ru-RU" b="1" dirty="0">
                <a:latin typeface="Arial Narrow" panose="020B0606020202030204" pitchFamily="34" charset="0"/>
              </a:rPr>
              <a:t>2  часа</a:t>
            </a:r>
            <a:endParaRPr lang="ru-RU" i="1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F3AABCB8-149A-4221-896C-12864E0DE950}"/>
              </a:ext>
            </a:extLst>
          </p:cNvPr>
          <p:cNvSpPr/>
          <p:nvPr/>
        </p:nvSpPr>
        <p:spPr>
          <a:xfrm>
            <a:off x="5679100" y="3037873"/>
            <a:ext cx="64072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заданий – 15 </a:t>
            </a:r>
            <a:r>
              <a:rPr lang="kk-KZ" i="1" dirty="0">
                <a:latin typeface="Arial Narrow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 тестовых заданий и 5 задач/примеров).</a:t>
            </a:r>
            <a:r>
              <a:rPr lang="kk-KZ" i="1" dirty="0">
                <a:latin typeface="Arial Narrow" pitchFamily="34" charset="0"/>
              </a:rPr>
              <a:t> </a:t>
            </a:r>
          </a:p>
          <a:p>
            <a:pPr algn="just"/>
            <a:r>
              <a:rPr lang="kk-KZ" dirty="0">
                <a:latin typeface="Arial Narrow" pitchFamily="34" charset="0"/>
                <a:cs typeface="Times New Roman" panose="02020603050405020304" pitchFamily="18" charset="0"/>
              </a:rPr>
              <a:t>Максимальный  балл– </a:t>
            </a:r>
            <a:r>
              <a:rPr lang="kk-KZ" b="1" dirty="0">
                <a:latin typeface="Arial Narrow" pitchFamily="34" charset="0"/>
                <a:cs typeface="Times New Roman" panose="02020603050405020304" pitchFamily="18" charset="0"/>
              </a:rPr>
              <a:t>30.</a:t>
            </a:r>
          </a:p>
          <a:p>
            <a:pPr algn="just"/>
            <a:r>
              <a:rPr lang="kk-KZ" dirty="0">
                <a:latin typeface="Arial Narrow" panose="020B0606020202030204" pitchFamily="34" charset="0"/>
              </a:rPr>
              <a:t>Время выполнения  </a:t>
            </a:r>
            <a:r>
              <a:rPr lang="kk-KZ" b="1" dirty="0">
                <a:latin typeface="Arial Narrow" panose="020B0606020202030204" pitchFamily="34" charset="0"/>
              </a:rPr>
              <a:t>3 часа</a:t>
            </a:r>
          </a:p>
          <a:p>
            <a:pPr algn="just"/>
            <a:endParaRPr lang="ru-RU" sz="1200" b="1" i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4C2578B7-2E57-41C7-948A-18C9049FBCB8}"/>
              </a:ext>
            </a:extLst>
          </p:cNvPr>
          <p:cNvSpPr/>
          <p:nvPr/>
        </p:nvSpPr>
        <p:spPr>
          <a:xfrm>
            <a:off x="5708529" y="4656279"/>
            <a:ext cx="6377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Работа с текстом. Даются три задания к тексту. </a:t>
            </a:r>
          </a:p>
          <a:p>
            <a:pPr algn="just"/>
            <a:r>
              <a:rPr lang="kk-KZ" dirty="0">
                <a:latin typeface="Arial Narrow" panose="020B0606020202030204" pitchFamily="34" charset="0"/>
                <a:cs typeface="Times New Roman" panose="02020603050405020304" pitchFamily="18" charset="0"/>
              </a:rPr>
              <a:t>Максимальный  балл – </a:t>
            </a:r>
            <a:r>
              <a:rPr lang="kk-KZ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30</a:t>
            </a:r>
            <a:r>
              <a:rPr lang="kk-KZ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kk-KZ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kk-KZ" i="1" dirty="0">
                <a:latin typeface="Arial Narrow" panose="020B0606020202030204" pitchFamily="34" charset="0"/>
              </a:rPr>
              <a:t>ко</a:t>
            </a:r>
            <a:r>
              <a:rPr lang="ru-RU" i="1" dirty="0" err="1">
                <a:latin typeface="Arial Narrow" panose="020B0606020202030204" pitchFamily="34" charset="0"/>
              </a:rPr>
              <a:t>ммуникативная</a:t>
            </a:r>
            <a:r>
              <a:rPr lang="ru-RU" i="1" dirty="0">
                <a:latin typeface="Arial Narrow" panose="020B0606020202030204" pitchFamily="34" charset="0"/>
              </a:rPr>
              <a:t> компетенция - 20б;  языковая компетенция - 10 б.).</a:t>
            </a:r>
            <a:endParaRPr lang="kk-KZ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Время выполнения - </a:t>
            </a:r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2 часа.</a:t>
            </a:r>
            <a:endParaRPr lang="ru-RU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210998" y="2910716"/>
            <a:ext cx="11875379" cy="46872"/>
          </a:xfrm>
          <a:prstGeom prst="line">
            <a:avLst/>
          </a:prstGeom>
          <a:ln>
            <a:solidFill>
              <a:srgbClr val="2543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55188" y="4401717"/>
            <a:ext cx="11978502" cy="10762"/>
          </a:xfrm>
          <a:prstGeom prst="line">
            <a:avLst/>
          </a:prstGeom>
          <a:ln>
            <a:solidFill>
              <a:srgbClr val="2543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6834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3">
            <a:extLst>
              <a:ext uri="{FF2B5EF4-FFF2-40B4-BE49-F238E27FC236}">
                <a16:creationId xmlns="" xmlns:a16="http://schemas.microsoft.com/office/drawing/2014/main" id="{5DAE98CB-DE8F-4301-B7CC-DC694D0E1326}"/>
              </a:ext>
            </a:extLst>
          </p:cNvPr>
          <p:cNvSpPr txBox="1">
            <a:spLocks/>
          </p:cNvSpPr>
          <p:nvPr/>
        </p:nvSpPr>
        <p:spPr bwMode="auto">
          <a:xfrm>
            <a:off x="1140030" y="109028"/>
            <a:ext cx="11051969" cy="5883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 ИТОГОВАЯ АТТЕСТАЦИЯ 2020 – 2021 УЧЕБНОГО ГОДА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6611" y="5506905"/>
            <a:ext cx="45136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 Narrow" pitchFamily="34" charset="0"/>
                <a:cs typeface="Arial" pitchFamily="34" charset="0"/>
              </a:rPr>
              <a:t>Казахский язык </a:t>
            </a:r>
            <a:r>
              <a:rPr lang="ru-RU" dirty="0">
                <a:latin typeface="Arial Narrow" pitchFamily="34" charset="0"/>
                <a:cs typeface="Arial" pitchFamily="34" charset="0"/>
              </a:rPr>
              <a:t>в школах с русским и др. языками обучения</a:t>
            </a:r>
          </a:p>
          <a:p>
            <a:pPr algn="just"/>
            <a:r>
              <a:rPr lang="ru-RU" b="1" dirty="0">
                <a:latin typeface="Arial Narrow" pitchFamily="34" charset="0"/>
                <a:cs typeface="Arial" pitchFamily="34" charset="0"/>
              </a:rPr>
              <a:t>Русский язык </a:t>
            </a:r>
            <a:r>
              <a:rPr lang="ru-RU" dirty="0">
                <a:latin typeface="Arial Narrow" pitchFamily="34" charset="0"/>
                <a:cs typeface="Arial" pitchFamily="34" charset="0"/>
              </a:rPr>
              <a:t>в школах с казахским языком обучения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388701" y="874720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1 июня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88701" y="4031725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7 июня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99721" y="5179302"/>
            <a:ext cx="1977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10 июня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1043" y="1233697"/>
            <a:ext cx="43728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 Narrow" pitchFamily="34" charset="0"/>
                <a:cs typeface="Arial" pitchFamily="34" charset="0"/>
              </a:rPr>
              <a:t>Казахский язык/русский язык и родной язык </a:t>
            </a:r>
            <a:r>
              <a:rPr lang="ru-RU" dirty="0">
                <a:latin typeface="Arial Narrow" pitchFamily="34" charset="0"/>
                <a:cs typeface="Arial" pitchFamily="34" charset="0"/>
              </a:rPr>
              <a:t>для школ с уйгурским/таджикским/узбекским языком обучения в форме эссе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382075" y="2815137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4 июня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9219" y="3217653"/>
            <a:ext cx="3378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itchFamily="34" charset="0"/>
                <a:cs typeface="Arial" pitchFamily="34" charset="0"/>
              </a:rPr>
              <a:t>Алгебра и </a:t>
            </a:r>
            <a:r>
              <a:rPr lang="ru-RU" b="1" dirty="0" err="1">
                <a:latin typeface="Arial Narrow" pitchFamily="34" charset="0"/>
                <a:cs typeface="Arial" pitchFamily="34" charset="0"/>
              </a:rPr>
              <a:t>началы</a:t>
            </a:r>
            <a:r>
              <a:rPr lang="ru-RU" b="1" dirty="0">
                <a:latin typeface="Arial Narrow" pitchFamily="34" charset="0"/>
                <a:cs typeface="Arial" pitchFamily="34" charset="0"/>
              </a:rPr>
              <a:t> анализа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1676" y="4556529"/>
            <a:ext cx="2135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Narrow" pitchFamily="34" charset="0"/>
                <a:cs typeface="Arial" pitchFamily="34" charset="0"/>
              </a:rPr>
              <a:t>И</a:t>
            </a:r>
            <a:r>
              <a:rPr lang="ru-RU" b="1" dirty="0">
                <a:latin typeface="Arial Narrow" pitchFamily="34" charset="0"/>
                <a:cs typeface="Arial" pitchFamily="34" charset="0"/>
              </a:rPr>
              <a:t>стория Казахстана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E903A36-7EF6-4908-A470-4BBF26857038}"/>
              </a:ext>
            </a:extLst>
          </p:cNvPr>
          <p:cNvSpPr txBox="1"/>
          <p:nvPr/>
        </p:nvSpPr>
        <p:spPr>
          <a:xfrm>
            <a:off x="0" y="-20367"/>
            <a:ext cx="1219200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 Narrow" pitchFamily="34" charset="0"/>
                <a:cs typeface="Arial" pitchFamily="34" charset="0"/>
              </a:rPr>
              <a:t>ДЛЯ ОБУЧАЮЩИХСЯ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11 (12) КЛАССОВ </a:t>
            </a:r>
            <a:r>
              <a:rPr lang="ru-RU" sz="2400" dirty="0">
                <a:latin typeface="Arial Narrow" pitchFamily="34" charset="0"/>
                <a:cs typeface="Arial" pitchFamily="34" charset="0"/>
              </a:rPr>
              <a:t>ПИСЬМЕННЫЕ ЭКЗАМЕНЫ </a:t>
            </a:r>
            <a:r>
              <a:rPr lang="ru-RU" sz="2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9A4AC6DE-7683-4424-A17C-E7D5415A3E57}"/>
              </a:ext>
            </a:extLst>
          </p:cNvPr>
          <p:cNvSpPr/>
          <p:nvPr/>
        </p:nvSpPr>
        <p:spPr>
          <a:xfrm>
            <a:off x="4865699" y="1070524"/>
            <a:ext cx="7308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Для написания эссе предлагается выбрать одну тему.  </a:t>
            </a:r>
          </a:p>
          <a:p>
            <a:r>
              <a:rPr lang="ru-RU" dirty="0">
                <a:latin typeface="Arial Narrow" panose="020B0606020202030204" pitchFamily="34" charset="0"/>
              </a:rPr>
              <a:t>Количество  слов в эссе от </a:t>
            </a:r>
            <a:r>
              <a:rPr lang="ru-RU" b="1" dirty="0">
                <a:latin typeface="Arial Narrow" panose="020B0606020202030204" pitchFamily="34" charset="0"/>
              </a:rPr>
              <a:t>250 до 300. </a:t>
            </a:r>
          </a:p>
          <a:p>
            <a:r>
              <a:rPr lang="ru-RU" dirty="0">
                <a:latin typeface="Arial Narrow" panose="020B0606020202030204" pitchFamily="34" charset="0"/>
              </a:rPr>
              <a:t>Оценивание: за орфографию и грамматику выставляется по языковым предметам, оценка за содержание выставляется по литературе</a:t>
            </a:r>
            <a:r>
              <a:rPr lang="ru-RU" spc="-15" dirty="0">
                <a:latin typeface="Arial Narrow" panose="020B0606020202030204" pitchFamily="34" charset="0"/>
                <a:cs typeface="Times New Roman"/>
              </a:rPr>
              <a:t>.</a:t>
            </a:r>
            <a:r>
              <a:rPr lang="ru-RU" spc="-5" dirty="0">
                <a:latin typeface="Arial Narrow" panose="020B0606020202030204" pitchFamily="34" charset="0"/>
                <a:cs typeface="Times New Roman"/>
              </a:rPr>
              <a:t> </a:t>
            </a:r>
            <a:endParaRPr lang="ru-RU" dirty="0">
              <a:latin typeface="Arial Narrow" panose="020B0606020202030204" pitchFamily="34" charset="0"/>
              <a:cs typeface="Arial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Время проведения - </a:t>
            </a:r>
            <a:r>
              <a:rPr lang="ru-RU" b="1" dirty="0">
                <a:latin typeface="Arial Narrow" panose="020B0606020202030204" pitchFamily="34" charset="0"/>
              </a:rPr>
              <a:t>3  часа</a:t>
            </a:r>
            <a:endParaRPr lang="ru-RU" i="1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4C2578B7-2E57-41C7-948A-18C9049FBCB8}"/>
              </a:ext>
            </a:extLst>
          </p:cNvPr>
          <p:cNvSpPr/>
          <p:nvPr/>
        </p:nvSpPr>
        <p:spPr>
          <a:xfrm>
            <a:off x="4730754" y="5522285"/>
            <a:ext cx="73505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>
              <a:buSzPct val="95833"/>
              <a:tabLst>
                <a:tab pos="120650" algn="l"/>
                <a:tab pos="2317115" algn="l"/>
                <a:tab pos="2677160" algn="l"/>
                <a:tab pos="3698240" algn="l"/>
                <a:tab pos="4057650" algn="l"/>
                <a:tab pos="4603750" algn="l"/>
                <a:tab pos="4624705" algn="l"/>
                <a:tab pos="6027420" algn="l"/>
                <a:tab pos="6393180" algn="l"/>
              </a:tabLst>
            </a:pPr>
            <a:r>
              <a:rPr lang="ru-RU" dirty="0">
                <a:latin typeface="Arial Narrow" panose="020B0606020202030204" pitchFamily="34" charset="0"/>
              </a:rPr>
              <a:t>Тестирование  из </a:t>
            </a:r>
            <a:r>
              <a:rPr lang="ru-RU" b="1" dirty="0">
                <a:latin typeface="Arial Narrow" panose="020B0606020202030204" pitchFamily="34" charset="0"/>
              </a:rPr>
              <a:t>18 </a:t>
            </a:r>
            <a:r>
              <a:rPr lang="ru-RU" dirty="0">
                <a:latin typeface="Arial Narrow" panose="020B0606020202030204" pitchFamily="34" charset="0"/>
              </a:rPr>
              <a:t>тестовых заданий по двум блокам.                                </a:t>
            </a:r>
          </a:p>
          <a:p>
            <a:pPr marR="5080">
              <a:buSzPct val="95833"/>
              <a:tabLst>
                <a:tab pos="120650" algn="l"/>
                <a:tab pos="2317115" algn="l"/>
                <a:tab pos="2677160" algn="l"/>
                <a:tab pos="3698240" algn="l"/>
                <a:tab pos="4057650" algn="l"/>
                <a:tab pos="4603750" algn="l"/>
                <a:tab pos="4624705" algn="l"/>
                <a:tab pos="6027420" algn="l"/>
                <a:tab pos="6393180" algn="l"/>
              </a:tabLst>
            </a:pP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Аудирование</a:t>
            </a:r>
            <a:r>
              <a:rPr lang="ru-RU" dirty="0">
                <a:latin typeface="Arial Narrow" panose="020B0606020202030204" pitchFamily="34" charset="0"/>
              </a:rPr>
              <a:t>: 2 текста – 5 тестовых заданий</a:t>
            </a:r>
            <a:r>
              <a:rPr lang="ru-RU" b="1" dirty="0">
                <a:latin typeface="Arial Narrow" panose="020B0606020202030204" pitchFamily="34" charset="0"/>
              </a:rPr>
              <a:t>.   </a:t>
            </a:r>
          </a:p>
          <a:p>
            <a:pPr marR="5080">
              <a:buSzPct val="95833"/>
              <a:tabLst>
                <a:tab pos="120650" algn="l"/>
                <a:tab pos="2317115" algn="l"/>
                <a:tab pos="2677160" algn="l"/>
                <a:tab pos="3698240" algn="l"/>
                <a:tab pos="4057650" algn="l"/>
                <a:tab pos="4603750" algn="l"/>
                <a:tab pos="4624705" algn="l"/>
                <a:tab pos="6027420" algn="l"/>
                <a:tab pos="6393180" algn="l"/>
              </a:tabLst>
            </a:pPr>
            <a:r>
              <a:rPr lang="ru-RU" b="1" dirty="0">
                <a:latin typeface="Arial Narrow" panose="020B0606020202030204" pitchFamily="34" charset="0"/>
              </a:rPr>
              <a:t> Чтение: </a:t>
            </a:r>
            <a:r>
              <a:rPr lang="ru-RU" dirty="0">
                <a:latin typeface="Arial Narrow" panose="020B0606020202030204" pitchFamily="34" charset="0"/>
              </a:rPr>
              <a:t>2 текста – 1-й текст с 5 тестовыми,  2-й    текст  с  тестовыми заданиями открытой формы. Максимальный  балл–</a:t>
            </a:r>
            <a:r>
              <a:rPr lang="ru-RU" b="1" dirty="0">
                <a:latin typeface="Arial Narrow" panose="020B0606020202030204" pitchFamily="34" charset="0"/>
              </a:rPr>
              <a:t> 30.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26927" y="2632402"/>
            <a:ext cx="74477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Всего 15 заданий </a:t>
            </a:r>
            <a:r>
              <a:rPr lang="ru-RU" sz="1600" i="1" dirty="0">
                <a:latin typeface="Arial Narrow" panose="020B0606020202030204" pitchFamily="34" charset="0"/>
              </a:rPr>
              <a:t>(10 тестовых вопросов и 5 задач) </a:t>
            </a:r>
            <a:r>
              <a:rPr lang="ru-RU" dirty="0">
                <a:latin typeface="Arial Narrow" panose="020B0606020202030204" pitchFamily="34" charset="0"/>
              </a:rPr>
              <a:t>для ОГН, </a:t>
            </a:r>
          </a:p>
          <a:p>
            <a:r>
              <a:rPr lang="ru-RU" dirty="0">
                <a:latin typeface="Arial Narrow" panose="020B0606020202030204" pitchFamily="34" charset="0"/>
              </a:rPr>
              <a:t>16 заданий </a:t>
            </a:r>
            <a:r>
              <a:rPr lang="ru-RU" sz="1600" i="1" dirty="0">
                <a:latin typeface="Arial Narrow" panose="020B0606020202030204" pitchFamily="34" charset="0"/>
              </a:rPr>
              <a:t>(10  вопросов с вариантами ответов и 6 задач) </a:t>
            </a:r>
            <a:r>
              <a:rPr lang="ru-RU" dirty="0">
                <a:latin typeface="Arial Narrow" panose="020B0606020202030204" pitchFamily="34" charset="0"/>
              </a:rPr>
              <a:t>для ЕМН и  специализированных ФМН. </a:t>
            </a:r>
          </a:p>
          <a:p>
            <a:r>
              <a:rPr lang="ru-RU" dirty="0">
                <a:latin typeface="Arial Narrow" panose="020B0606020202030204" pitchFamily="34" charset="0"/>
              </a:rPr>
              <a:t>Каждое задание оценивается по индивидуальному баллу.  </a:t>
            </a:r>
            <a:r>
              <a:rPr lang="kk-KZ" dirty="0">
                <a:latin typeface="Arial Narrow" panose="020B0606020202030204" pitchFamily="34" charset="0"/>
              </a:rPr>
              <a:t>Максимальный  балл– </a:t>
            </a:r>
            <a:r>
              <a:rPr lang="kk-KZ" b="1" dirty="0">
                <a:latin typeface="Arial Narrow" panose="020B0606020202030204" pitchFamily="34" charset="0"/>
              </a:rPr>
              <a:t>30</a:t>
            </a:r>
            <a:r>
              <a:rPr lang="kk-KZ" dirty="0">
                <a:latin typeface="Arial Narrow" panose="020B0606020202030204" pitchFamily="34" charset="0"/>
              </a:rPr>
              <a:t>. </a:t>
            </a:r>
            <a:r>
              <a:rPr lang="ru-RU" dirty="0">
                <a:latin typeface="Arial Narrow" panose="020B0606020202030204" pitchFamily="34" charset="0"/>
              </a:rPr>
              <a:t>Время проведения </a:t>
            </a:r>
            <a:r>
              <a:rPr lang="ru-RU" b="1" dirty="0">
                <a:latin typeface="Arial Narrow" panose="020B0606020202030204" pitchFamily="34" charset="0"/>
              </a:rPr>
              <a:t>5 часов.</a:t>
            </a:r>
            <a:r>
              <a:rPr lang="kk-KZ" b="1" dirty="0">
                <a:latin typeface="Arial Narrow" panose="020B0606020202030204" pitchFamily="34" charset="0"/>
              </a:rPr>
              <a:t> 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31043" y="2600508"/>
            <a:ext cx="12025424" cy="27593"/>
          </a:xfrm>
          <a:prstGeom prst="line">
            <a:avLst/>
          </a:prstGeom>
          <a:ln>
            <a:solidFill>
              <a:srgbClr val="2543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615416" y="1337809"/>
            <a:ext cx="0" cy="1546167"/>
          </a:xfrm>
          <a:prstGeom prst="line">
            <a:avLst/>
          </a:prstGeom>
          <a:ln>
            <a:solidFill>
              <a:srgbClr val="2543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622673" y="2781982"/>
            <a:ext cx="0" cy="1546167"/>
          </a:xfrm>
          <a:prstGeom prst="line">
            <a:avLst/>
          </a:prstGeom>
          <a:ln>
            <a:solidFill>
              <a:srgbClr val="2543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83288" y="4067673"/>
            <a:ext cx="12025424" cy="27593"/>
          </a:xfrm>
          <a:prstGeom prst="line">
            <a:avLst/>
          </a:prstGeom>
          <a:ln>
            <a:solidFill>
              <a:srgbClr val="2543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 rot="10800000" flipV="1">
            <a:off x="4637313" y="4222761"/>
            <a:ext cx="7527168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93663" algn="just"/>
            <a:r>
              <a:rPr lang="ru-RU" dirty="0">
                <a:latin typeface="Arial Narrow" panose="020B0606020202030204" pitchFamily="34" charset="0"/>
              </a:rPr>
              <a:t>Всего </a:t>
            </a:r>
            <a:r>
              <a:rPr lang="ru-RU" b="1" dirty="0">
                <a:latin typeface="Arial Narrow" panose="020B0606020202030204" pitchFamily="34" charset="0"/>
              </a:rPr>
              <a:t>18 </a:t>
            </a:r>
            <a:r>
              <a:rPr lang="ru-RU" dirty="0">
                <a:latin typeface="Arial Narrow" panose="020B0606020202030204" pitchFamily="34" charset="0"/>
              </a:rPr>
              <a:t>тестовых заданий. </a:t>
            </a:r>
          </a:p>
          <a:p>
            <a:pPr marL="93663" algn="just"/>
            <a:r>
              <a:rPr lang="ru-RU" dirty="0">
                <a:latin typeface="Arial Narrow" panose="020B0606020202030204" pitchFamily="34" charset="0"/>
              </a:rPr>
              <a:t>Максимальный  балл– </a:t>
            </a:r>
            <a:r>
              <a:rPr lang="ru-RU" b="1" dirty="0">
                <a:latin typeface="Arial Narrow" panose="020B0606020202030204" pitchFamily="34" charset="0"/>
              </a:rPr>
              <a:t>30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sz="1600" i="1" dirty="0">
                <a:latin typeface="Arial Narrow" panose="020B0606020202030204" pitchFamily="34" charset="0"/>
              </a:rPr>
              <a:t>(15 тестовых заданий с выбором одного правильного ответа – 15</a:t>
            </a:r>
            <a:r>
              <a:rPr lang="kk-KZ" sz="1600" i="1" dirty="0">
                <a:latin typeface="Arial Narrow" panose="020B0606020202030204" pitchFamily="34" charset="0"/>
              </a:rPr>
              <a:t>; </a:t>
            </a:r>
            <a:r>
              <a:rPr lang="ru-RU" sz="1600" i="1" dirty="0">
                <a:latin typeface="Arial Narrow" panose="020B0606020202030204" pitchFamily="34" charset="0"/>
              </a:rPr>
              <a:t>3 тестовых задания открытой формы - 15). </a:t>
            </a:r>
          </a:p>
          <a:p>
            <a:pPr marL="93663" algn="just"/>
            <a:r>
              <a:rPr lang="ru-RU" dirty="0">
                <a:latin typeface="Arial Narrow" panose="020B0606020202030204" pitchFamily="34" charset="0"/>
              </a:rPr>
              <a:t>Каждое задание оценивается по индивидуальному баллу.  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4615543" y="4388123"/>
            <a:ext cx="14514" cy="1118782"/>
          </a:xfrm>
          <a:prstGeom prst="line">
            <a:avLst/>
          </a:prstGeom>
          <a:ln>
            <a:solidFill>
              <a:srgbClr val="2543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149219" y="5487830"/>
            <a:ext cx="12025424" cy="27593"/>
          </a:xfrm>
          <a:prstGeom prst="line">
            <a:avLst/>
          </a:prstGeom>
          <a:ln>
            <a:solidFill>
              <a:srgbClr val="2543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622868" y="5497629"/>
            <a:ext cx="14514" cy="1118782"/>
          </a:xfrm>
          <a:prstGeom prst="line">
            <a:avLst/>
          </a:prstGeom>
          <a:ln>
            <a:solidFill>
              <a:srgbClr val="2543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1760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Алгоритм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приема и передача экзаменационных материалов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итоговой аттестации для обучающихся 9,11 классов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в электронном формате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9376" y="1412776"/>
            <a:ext cx="5547351" cy="4767361"/>
          </a:xfrm>
        </p:spPr>
        <p:txBody>
          <a:bodyPr>
            <a:normAutofit/>
          </a:bodyPr>
          <a:lstStyle/>
          <a:p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Экзаменационные материалы </a:t>
            </a:r>
            <a:r>
              <a:rPr lang="kk-KZ" sz="1400" i="1" dirty="0">
                <a:latin typeface="Arial" panose="020B0604020202020204" pitchFamily="34" charset="0"/>
                <a:cs typeface="Arial" panose="020B0604020202020204" pitchFamily="34" charset="0"/>
              </a:rPr>
              <a:t>(темы эссе, контрольные работы, книжки вопросники с листами ответов, аудиоматериал для блока 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kk-KZ" sz="1400" i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удирование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» в формате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MP</a:t>
            </a: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готовятся в электронном формате. Все файлы архивируются и загружаются в облако.</a:t>
            </a:r>
          </a:p>
          <a:p>
            <a:pPr lvl="0"/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Ссылка на облако предоставляется до 21 мая 2021 года управлениям образования областей для дальнейшей передачи в отделы образования, отделы образования передают ссылку организациям образования до 25 мая 2021 года.</a:t>
            </a:r>
          </a:p>
          <a:p>
            <a:pPr lvl="0"/>
            <a:r>
              <a:rPr lang="kk-KZ" sz="1400" b="1" dirty="0">
                <a:latin typeface="Arial" panose="020B0604020202020204" pitchFamily="34" charset="0"/>
                <a:cs typeface="Arial" panose="020B0604020202020204" pitchFamily="34" charset="0"/>
              </a:rPr>
              <a:t>За день до проведения экзамена организациям образования высылается пароль для вскрытия архивированного файла:</a:t>
            </a:r>
          </a:p>
          <a:p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b="1" dirty="0">
                <a:latin typeface="Arial" panose="020B0604020202020204" pitchFamily="34" charset="0"/>
                <a:cs typeface="Arial" panose="020B0604020202020204" pitchFamily="34" charset="0"/>
              </a:rPr>
              <a:t>Время рассылки паролей:</a:t>
            </a:r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 от НЦТ в управления образования – с 9:00 до 10:00, от управлений образования в отделы образования – с 10:00 до 13:00, от отделов образования в организации образования – с 16:00 до 17:00.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После вскрытия архивированного файла экзаменационные материалы распечатываются в организации образования согласно количеству выпускников за один день до экзамена.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kk-K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kk-K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23992" y="1484784"/>
            <a:ext cx="5329808" cy="4695353"/>
          </a:xfrm>
        </p:spPr>
        <p:txBody>
          <a:bodyPr>
            <a:normAutofit/>
          </a:bodyPr>
          <a:lstStyle/>
          <a:p>
            <a:pPr lvl="0"/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Темы эссе, контрольная работа упаковываются в конверты, книжки вопросники и листы ответов в коробку по каждому классу отдельно. Аудиоматериалы загружаются на электронный носитель и упаковываются в коробку вместе с книжками вопросниками и листами ответов.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Упакованные материалы опечатываются датой и печатью организации образования.</a:t>
            </a:r>
          </a:p>
          <a:p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Экзаменационные материалы хранятся в организации образования до проведения экзаменов с соблюдением мер секретности </a:t>
            </a:r>
            <a:r>
              <a:rPr lang="kk-KZ" sz="1400" i="1" dirty="0">
                <a:latin typeface="Arial" panose="020B0604020202020204" pitchFamily="34" charset="0"/>
                <a:cs typeface="Arial" panose="020B0604020202020204" pitchFamily="34" charset="0"/>
              </a:rPr>
              <a:t>(хранение в сейфе)</a:t>
            </a:r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Экзаменационные материалы вскрываются за 1 час до начала экзамена в присутствии не менее 5 учителей.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Ответственность за экзаменационные материалы несут отделы и организации образования, представленные ответственные лица сторон</a:t>
            </a:r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6862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6325907" y="497335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E903A36-7EF6-4908-A470-4BBF26857038}"/>
              </a:ext>
            </a:extLst>
          </p:cNvPr>
          <p:cNvSpPr txBox="1"/>
          <p:nvPr/>
        </p:nvSpPr>
        <p:spPr>
          <a:xfrm>
            <a:off x="0" y="-20367"/>
            <a:ext cx="1219200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latin typeface="Arial Narrow" pitchFamily="34" charset="0"/>
                <a:ea typeface="Times New Roman" pitchFamily="18" charset="0"/>
                <a:cs typeface="Arial" pitchFamily="34" charset="0"/>
              </a:rPr>
              <a:t>«АЛТЫН БЕЛГІ»</a:t>
            </a:r>
            <a:endParaRPr lang="ru-RU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14400" y="557740"/>
            <a:ext cx="108732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 rot="10800000" flipV="1">
            <a:off x="318654" y="2548342"/>
            <a:ext cx="353290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kk-KZ" sz="24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385 </a:t>
            </a:r>
            <a:r>
              <a:rPr lang="kk-KZ" sz="2000" dirty="0">
                <a:latin typeface="Arial Narrow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kk-K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ретендента </a:t>
            </a:r>
            <a:r>
              <a:rPr lang="ru-RU" sz="2000" dirty="0">
                <a:latin typeface="Arial Narrow" panose="020B0606020202030204" pitchFamily="34" charset="0"/>
              </a:rPr>
              <a:t>на получение аттестата об общем среднем образовании </a:t>
            </a:r>
            <a:r>
              <a:rPr kumimoji="0" lang="kk-K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kk-KZ" sz="2000" b="1" i="0" u="none" strike="noStrike" cap="none" normalizeH="0" baseline="0" dirty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«Алтын белгі»</a:t>
            </a:r>
            <a:endParaRPr kumimoji="0" lang="kk-K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8" name="Стрелка вправо 37"/>
          <p:cNvSpPr/>
          <p:nvPr/>
        </p:nvSpPr>
        <p:spPr>
          <a:xfrm flipV="1">
            <a:off x="4062506" y="2816952"/>
            <a:ext cx="766481" cy="5400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4920012" y="1012736"/>
            <a:ext cx="67744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kk-KZ" sz="2000" dirty="0"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Письменные работы претендентов проверяются Комиссией, созданной при управлении образования</a:t>
            </a:r>
            <a:r>
              <a:rPr lang="ru-RU" sz="2000" dirty="0"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i="1" dirty="0"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(республиканские школы Комиссия при Министерстве)</a:t>
            </a:r>
            <a:r>
              <a:rPr lang="kk-KZ" sz="2000" dirty="0"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kk-KZ" dirty="0">
                <a:latin typeface="Arial Narrow" panose="020B0606020202030204" pitchFamily="34" charset="0"/>
              </a:rPr>
              <a:t> </a:t>
            </a:r>
          </a:p>
          <a:p>
            <a:pPr indent="447675" algn="just"/>
            <a:endParaRPr lang="kk-KZ" dirty="0">
              <a:latin typeface="Arial Narrow" panose="020B0606020202030204" pitchFamily="34" charset="0"/>
            </a:endParaRPr>
          </a:p>
          <a:p>
            <a:pPr indent="447675" algn="just"/>
            <a:r>
              <a:rPr lang="kk-KZ" dirty="0">
                <a:latin typeface="Arial Narrow" panose="020B0606020202030204" pitchFamily="34" charset="0"/>
              </a:rPr>
              <a:t> </a:t>
            </a:r>
            <a:r>
              <a:rPr lang="kk-KZ" sz="2000" dirty="0">
                <a:latin typeface="Arial Narrow" panose="020B0606020202030204" pitchFamily="34" charset="0"/>
                <a:cs typeface="Arial" pitchFamily="34" charset="0"/>
              </a:rPr>
              <a:t>В состав Комиссии, созданной при управлении образования и Министерстве, входят квалифицированные, опытные педагоги предметов, по которым проводятся письменные экзамены. </a:t>
            </a:r>
          </a:p>
          <a:p>
            <a:pPr indent="447675" algn="just"/>
            <a:endParaRPr lang="kk-KZ" sz="2000" dirty="0">
              <a:latin typeface="Arial Narrow" panose="020B0606020202030204" pitchFamily="34" charset="0"/>
              <a:cs typeface="Arial" pitchFamily="34" charset="0"/>
            </a:endParaRPr>
          </a:p>
          <a:p>
            <a:pPr indent="447675" algn="just"/>
            <a:r>
              <a:rPr lang="ru-RU" sz="2000" dirty="0">
                <a:latin typeface="Arial Narrow" panose="020B0606020202030204" pitchFamily="34" charset="0"/>
                <a:cs typeface="Arial" pitchFamily="34" charset="0"/>
              </a:rPr>
              <a:t>Заключительное заседание Комиссии, формируемой при школе по подведению итогов работы и принятию решения об утверждении списка обучающихся, награждаемых знаком "Алтын </a:t>
            </a:r>
            <a:r>
              <a:rPr lang="ru-RU" sz="2000" dirty="0" err="1">
                <a:latin typeface="Arial Narrow" panose="020B0606020202030204" pitchFamily="34" charset="0"/>
                <a:cs typeface="Arial" pitchFamily="34" charset="0"/>
              </a:rPr>
              <a:t>белгі</a:t>
            </a:r>
            <a:r>
              <a:rPr lang="ru-RU" sz="2000" dirty="0">
                <a:latin typeface="Arial Narrow" panose="020B0606020202030204" pitchFamily="34" charset="0"/>
                <a:cs typeface="Arial" pitchFamily="34" charset="0"/>
              </a:rPr>
              <a:t>", проводится не позднее 12 июня текущего года.</a:t>
            </a:r>
          </a:p>
          <a:p>
            <a:pPr indent="447675" algn="just"/>
            <a:endParaRPr lang="ru-RU" sz="2000" dirty="0">
              <a:latin typeface="Arial Narrow" panose="020B0606020202030204" pitchFamily="34" charset="0"/>
              <a:cs typeface="Arial" pitchFamily="34" charset="0"/>
            </a:endParaRPr>
          </a:p>
          <a:p>
            <a:pPr indent="447675" algn="just"/>
            <a:r>
              <a:rPr lang="en-US" sz="2000" dirty="0">
                <a:latin typeface="Arial Narrow" panose="020B0606020202030204" pitchFamily="34" charset="0"/>
                <a:cs typeface="Arial" pitchFamily="34" charset="0"/>
              </a:rPr>
              <a:t> </a:t>
            </a:r>
            <a:r>
              <a:rPr lang="ru-RU" sz="2000" dirty="0">
                <a:latin typeface="Arial Narrow" panose="020B0606020202030204" pitchFamily="34" charset="0"/>
                <a:cs typeface="Arial" pitchFamily="34" charset="0"/>
              </a:rPr>
              <a:t>Списки обладателей аттестатов об общем среднем образовании и знака "Алтын </a:t>
            </a:r>
            <a:r>
              <a:rPr lang="ru-RU" sz="2000" dirty="0" err="1">
                <a:latin typeface="Arial Narrow" panose="020B0606020202030204" pitchFamily="34" charset="0"/>
                <a:cs typeface="Arial" pitchFamily="34" charset="0"/>
              </a:rPr>
              <a:t>белгі</a:t>
            </a:r>
            <a:r>
              <a:rPr lang="ru-RU" sz="2000" dirty="0">
                <a:latin typeface="Arial Narrow" panose="020B0606020202030204" pitchFamily="34" charset="0"/>
                <a:cs typeface="Arial" pitchFamily="34" charset="0"/>
              </a:rPr>
              <a:t>" утверждается приказом директора школы.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1607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1268760"/>
            <a:ext cx="10377294" cy="422562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700" b="1" dirty="0">
                <a:latin typeface="Arial" panose="020B0604020202020204" pitchFamily="34" charset="0"/>
                <a:cs typeface="Arial" panose="020B0604020202020204" pitchFamily="34" charset="0"/>
              </a:rPr>
              <a:t>Алгоритм  проверки письменных экзаменционных работ претендентов на Знак «Алтын белгі»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700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в каждой организации образования, при отделах  образования и управлениях образования до 1 февраля создаются специальные Комиисия по проведению итоговой аттестации.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секретарь Комиссии, созданной при организации образования, после экзамена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собирает </a:t>
            </a:r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письменные работы претендентов на Знак «Алтын белгі» </a:t>
            </a:r>
            <a:r>
              <a:rPr lang="kk-KZ" sz="1400" i="1" dirty="0">
                <a:latin typeface="Arial" panose="020B0604020202020204" pitchFamily="34" charset="0"/>
                <a:cs typeface="Arial" panose="020B0604020202020204" pitchFamily="34" charset="0"/>
              </a:rPr>
              <a:t>(далее - претенденты)</a:t>
            </a:r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, вкладывает их в конверты, подписанные членами Комиссии, подшивает и в тот же день доставляет председателю Комиссии, созданной при отделе образования, передает по акту приема-передачи. </a:t>
            </a:r>
          </a:p>
          <a:p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секретарь Комиссии, созданной при отделе образования, собирает работы всех претендентов </a:t>
            </a:r>
            <a:r>
              <a:rPr lang="kk-KZ" sz="1400" i="1" dirty="0">
                <a:latin typeface="Arial" panose="020B0604020202020204" pitchFamily="34" charset="0"/>
                <a:cs typeface="Arial" panose="020B0604020202020204" pitchFamily="34" charset="0"/>
              </a:rPr>
              <a:t>(без вскрытия конвертов)</a:t>
            </a:r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, помещает их в ящики, подписанные членами Комиссии, упаковывает и доставляет в день проведения экзамена или на следующий день до 13.00 часов </a:t>
            </a:r>
            <a:r>
              <a:rPr lang="kk-KZ" sz="1400" i="1" dirty="0">
                <a:latin typeface="Arial" panose="020B0604020202020204" pitchFamily="34" charset="0"/>
                <a:cs typeface="Arial" panose="020B0604020202020204" pitchFamily="34" charset="0"/>
              </a:rPr>
              <a:t>(в зависимости от расстояния до областного центра)</a:t>
            </a:r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 председателю Комиссии, созданной при управлении образования, передает по акту приема-передачи.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008" y="1844824"/>
            <a:ext cx="5185792" cy="4335313"/>
          </a:xfrm>
        </p:spPr>
        <p:txBody>
          <a:bodyPr>
            <a:normAutofit/>
          </a:bodyPr>
          <a:lstStyle/>
          <a:p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письменные работы претендентов проверяется Комиссией, созданной при управлении образования, в день получения работ (экзаменационные работы претендентов, принятых из близлежащих городов/районов) или на следующий день.</a:t>
            </a:r>
          </a:p>
          <a:p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письменные работы претендентов проверяется Комиссией, созданной при управлении образования, в день получения работ (экзаменационные работы претендентов, принятых из близлежащих городов/районов) или на следующий день.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работы претендентов в течение двух дней после проверки доставляются до организаций образования.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401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E903A36-7EF6-4908-A470-4BBF26857038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Oswald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dirty="0">
                <a:solidFill>
                  <a:schemeClr val="tx1"/>
                </a:solidFill>
                <a:sym typeface="Calibri"/>
              </a:rPr>
              <a:t>ВЫПУСКНОЙ ВЕЧЕР </a:t>
            </a:r>
            <a:r>
              <a:rPr lang="ru-RU" dirty="0">
                <a:solidFill>
                  <a:schemeClr val="tx1"/>
                </a:solidFill>
              </a:rPr>
              <a:t>- 2021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32084" y="580593"/>
            <a:ext cx="499337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Дата проведения: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12 – 14 июня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4513" y="1091514"/>
            <a:ext cx="284090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Тема:</a:t>
            </a:r>
            <a:endParaRPr lang="kk-KZ" b="1" dirty="0"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6825" y="1778157"/>
            <a:ext cx="284090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Форматы проведения: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19021" y="1056745"/>
            <a:ext cx="843784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«</a:t>
            </a:r>
            <a:r>
              <a:rPr lang="kk-KZ" b="1" dirty="0">
                <a:latin typeface="Arial Narrow" panose="020B0606020202030204" pitchFamily="34" charset="0"/>
              </a:rPr>
              <a:t>Тәуелсіздік ұландары»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12489" y="1489766"/>
            <a:ext cx="842478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Классный час в каждом классе отдельно с вручением аттестата выпускникам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26825" y="3286344"/>
            <a:ext cx="284090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Рекомендации: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367729" y="2656023"/>
            <a:ext cx="8727476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обеспечение строгого соблюдения мер санитарной безопасности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обеспечение масочного режима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соблюдение дистанции не менее 1-1,5 метра между участниками мероприятия с нанесением разметки на территории и в здании школы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k-KZ" dirty="0">
                <a:latin typeface="Arial Narrow" panose="020B0606020202030204" pitchFamily="34" charset="0"/>
                <a:cs typeface="Arial" panose="020B0604020202020204" pitchFamily="34" charset="0"/>
              </a:rPr>
              <a:t>участие не более одного из родителей или законных представителей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6825" y="5102225"/>
            <a:ext cx="284090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Не допускается: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294743" y="4347634"/>
            <a:ext cx="8800462" cy="20313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привлечение к проведению мероприятий аниматоров, праздничных агентств, частных студий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пышное проведение выпускного  мероприятия   (оформление класса,  внешний вид выпускника и др.)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организация праздничных столов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проведение выездных экскурсий по городу с привлечением автомобилей на прокат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организация выпускных мероприятий в ресторанах, кафе и в других увеселительных учреждениях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512489" y="1928319"/>
            <a:ext cx="842478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Торжественное мероприятие - вручение аттестата выпускникам на открытом воздухе  с ограниченным контингентом участников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6703" y="6475511"/>
            <a:ext cx="11660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ВНИМАНИЕ!</a:t>
            </a:r>
            <a:r>
              <a:rPr lang="kk-KZ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Arial Narrow" panose="020B0606020202030204" pitchFamily="34" charset="0"/>
                <a:cs typeface="Arial" panose="020B0604020202020204" pitchFamily="34" charset="0"/>
              </a:rPr>
              <a:t>Выпускной вечер – традиционное мероприятие, посвященный вручению документа о среднем образовании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0962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етро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Сектор</Template>
  <TotalTime>317</TotalTime>
  <Words>1332</Words>
  <Application>Microsoft Office PowerPoint</Application>
  <PresentationFormat>Произвольный</PresentationFormat>
  <Paragraphs>127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HDOfficeLightV0</vt:lpstr>
      <vt:lpstr>Ретро</vt:lpstr>
      <vt:lpstr>О завершении 2020-2021 учебного года в организациях образования Акмолинской области</vt:lpstr>
      <vt:lpstr>Слайд 2</vt:lpstr>
      <vt:lpstr>Слайд 3</vt:lpstr>
      <vt:lpstr>Слайд 4</vt:lpstr>
      <vt:lpstr>Слайд 5</vt:lpstr>
      <vt:lpstr>Алгоритм приема и передача экзаменационных материалов итоговой аттестации для обучающихся 9,11 классов  в электронном формате </vt:lpstr>
      <vt:lpstr>Слайд 7</vt:lpstr>
      <vt:lpstr>Алгоритм  проверки письменных экзаменционных работ претендентов на Знак «Алтын белгі»  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AKM</dc:creator>
  <cp:lastModifiedBy>User</cp:lastModifiedBy>
  <cp:revision>39</cp:revision>
  <dcterms:created xsi:type="dcterms:W3CDTF">2021-03-03T09:54:31Z</dcterms:created>
  <dcterms:modified xsi:type="dcterms:W3CDTF">2021-05-11T12:10:09Z</dcterms:modified>
</cp:coreProperties>
</file>